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6858000" cy="9906000" type="A4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F405A42-2F42-4843-B6FC-A9570F4AA3E4}" type="slidenum">
              <a:rPr/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5CEE875-147D-47F4-BD25-0E0017162EE6}" type="slidenum">
              <a:r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F507543-6CF6-43BE-9B83-0533259463FE}" type="slidenum">
              <a:r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181950D-533A-467F-8182-016C0DCA4A6A}" type="slidenum">
              <a:r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7C898E78-7867-4404-9890-DFE57876202B}" type="slidenum">
              <a:rPr/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5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FA8D08E8-ED4A-4AC4-8FC6-8818E9E00505}" type="slidenum">
              <a:r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1084320"/>
            <a:ext cx="6171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Gliederungstextes durch Klicken bearbeiten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Zweite Gliederungsebene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Dritte Gliederungsebene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Vierte Gliederungsebene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Fünfte Gliederungsebene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Sechste Gliederungsebene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Siebte Gliederungsebene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&lt;Fußzeile&gt;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9645EF07-815A-4C71-8EFA-DFF3355E1011}" type="slidenum">
              <a: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 panose="02020603050405020304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1084320"/>
            <a:ext cx="6171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Titeltextes durch Klicken bearbeiten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Gliederungstextes durch Klicken bearbeiten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Zweite Gliederungsebene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Dritte Gliederungsebene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Vierte Gliederungsebene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Fünfte Gliederungsebene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Sechste Gliederungsebene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Siebte Gliederungsebene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ftr" idx="4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&lt;Fußzeile&gt;</a:t>
            </a:r>
          </a:p>
        </p:txBody>
      </p:sp>
      <p:sp>
        <p:nvSpPr>
          <p:cNvPr id="10" name="PlaceHolder 4"/>
          <p:cNvSpPr>
            <a:spLocks noGrp="1"/>
          </p:cNvSpPr>
          <p:nvPr>
            <p:ph type="sldNum" idx="5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FD097506-541B-4ED7-B59A-8C4C1BC394C2}" type="slidenum">
              <a: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 panose="02020603050405020304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dt" idx="6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480" cy="165348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Titeltextes durch Klicken bearbeiten</a:t>
            </a: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Gliederungstextes durch Klicken bearbeiten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Zweite Gliederungsebene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Dritte Gliederungsebene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Vierte Gliederungsebene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Fünfte Gliederungsebene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Sechste Gliederungsebene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Siebte Gliederungsebene</a:t>
            </a:r>
          </a:p>
        </p:txBody>
      </p:sp>
      <p:sp>
        <p:nvSpPr>
          <p:cNvPr id="16" name="PlaceHolder 3"/>
          <p:cNvSpPr>
            <a:spLocks noGrp="1"/>
          </p:cNvSpPr>
          <p:nvPr>
            <p:ph type="ftr" idx="7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&lt;Fußzeile&gt;</a:t>
            </a:r>
          </a:p>
        </p:txBody>
      </p:sp>
      <p:sp>
        <p:nvSpPr>
          <p:cNvPr id="17" name="PlaceHolder 4"/>
          <p:cNvSpPr>
            <a:spLocks noGrp="1"/>
          </p:cNvSpPr>
          <p:nvPr>
            <p:ph type="sldNum" idx="8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C384473F-ACE6-4182-92D0-C482619BDF4B}" type="slidenum">
              <a: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 panose="02020603050405020304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dt" idx="9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42720" y="1084320"/>
            <a:ext cx="6171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Titeltextes durch Klicken bearbeiten</a:t>
            </a: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Gliederungstextes durch Klicken bearbeiten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Zweite Gliederungsebene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Dritte Gliederungsebene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Vierte Gliederungsebene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Fünfte Gliederungsebene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Sechste Gliederungsebene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Siebte Gliederungsebene</a:t>
            </a:r>
          </a:p>
        </p:txBody>
      </p:sp>
      <p:sp>
        <p:nvSpPr>
          <p:cNvPr id="23" name="PlaceHolder 3"/>
          <p:cNvSpPr>
            <a:spLocks noGrp="1"/>
          </p:cNvSpPr>
          <p:nvPr>
            <p:ph type="ftr" idx="10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&lt;Fußzeile&gt;</a:t>
            </a:r>
          </a:p>
        </p:txBody>
      </p:sp>
      <p:sp>
        <p:nvSpPr>
          <p:cNvPr id="24" name="PlaceHolder 4"/>
          <p:cNvSpPr>
            <a:spLocks noGrp="1"/>
          </p:cNvSpPr>
          <p:nvPr>
            <p:ph type="sldNum" idx="11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177A3A2A-0A45-4BD5-AD1B-E0545EE07612}" type="slidenum">
              <a: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 panose="02020603050405020304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dt" idx="12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ftr" idx="13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 </a:t>
            </a:r>
          </a:p>
        </p:txBody>
      </p:sp>
      <p:sp>
        <p:nvSpPr>
          <p:cNvPr id="29" name="PlaceHolder 2"/>
          <p:cNvSpPr>
            <a:spLocks noGrp="1"/>
          </p:cNvSpPr>
          <p:nvPr>
            <p:ph type="sldNum" idx="14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08C3C3CD-EDAA-4A3D-BC38-E91A988A8263}" type="slidenum">
              <a:rPr lang="en-US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 panose="020F0502020204030204"/>
              </a:rPr>
              <a:t>‹Nr.›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 panose="02020603050405020304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dt" idx="15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 panose="02020603050405020304"/>
              </a:rPr>
              <a:t> </a:t>
            </a:r>
          </a:p>
        </p:txBody>
      </p:sp>
      <p:sp>
        <p:nvSpPr>
          <p:cNvPr id="31" name="PlaceHolder 4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Titeltextes durch Klicken bearbeiten</a:t>
            </a: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32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Format des Gliederungstextes durch Klicken bearbeiten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28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Zweite Gliederungsebene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24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Dritte Gliederungsebene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Vierte Gliederungsebene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Fünfte Gliederungsebene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Sechste Gliederungsebene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 panose="020B0604020202020204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71600" y="1043280"/>
            <a:ext cx="5914440" cy="936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6858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altLang="de-DE" sz="2200" b="0" u="none" strike="noStrike">
                <a:solidFill>
                  <a:schemeClr val="dk1"/>
                </a:solidFill>
                <a:effectLst/>
                <a:uFillTx/>
                <a:latin typeface="TT Fors Bold"/>
              </a:rPr>
              <a:t>Уптатства за печатење</a:t>
            </a: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71600" y="1956240"/>
            <a:ext cx="5648040" cy="5243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Печатете на лист</a:t>
            </a: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 A4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Страница </a:t>
            </a: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2: 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25500" lvl="1" indent="-285750" defTabSz="68580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alt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4 страници по лист</a:t>
            </a: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, </a:t>
            </a:r>
            <a:r>
              <a:rPr lang="en-US" altLang="de-DE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еднострано</a:t>
            </a: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, </a:t>
            </a:r>
            <a:r>
              <a:rPr lang="en-US" altLang="de-DE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самолеплива хартија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171450" indent="-171450" defTabSz="685800">
              <a:lnSpc>
                <a:spcPct val="90000"/>
              </a:lnSpc>
              <a:spcBef>
                <a:spcPts val="1415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Страници </a:t>
            </a: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3-10: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25500" lvl="1" indent="-285750" defTabSz="68580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4 </a:t>
            </a:r>
            <a:r>
              <a:rPr lang="en-US" altLang="de-DE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страници по лист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25500" lvl="1" indent="-285750" defTabSz="68580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alt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двострано печатење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,</a:t>
            </a: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 </a:t>
            </a:r>
            <a:r>
              <a:rPr lang="en-US" alt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завртете долж долгата страна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25500" lvl="1" indent="-285750" defTabSz="68580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altLang="de-DE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дебела хартија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Страници </a:t>
            </a: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11-14: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64235" lvl="1" indent="-323850" defTabSz="68580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de-DE" sz="1540" b="0" u="none" strike="noStrike" dirty="0">
                <a:solidFill>
                  <a:schemeClr val="dk1"/>
                </a:solidFill>
                <a:effectLst/>
                <a:uFillTx/>
                <a:latin typeface="TT Fors"/>
              </a:rPr>
              <a:t>1 </a:t>
            </a:r>
            <a:r>
              <a:rPr lang="en-US" altLang="de-DE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страница по лист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64235" lvl="1" indent="-323850" defTabSz="68580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altLang="de-DE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дебела хартија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64235" lvl="1" indent="-323850" defTabSz="68580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altLang="de-DE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исечете ги маргините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64235" lvl="1" indent="-323850" defTabSz="68580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altLang="de-DE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превиткајте </a:t>
            </a:r>
            <a:r>
              <a:rPr lang="" altLang="en-US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кај </a:t>
            </a:r>
            <a:r>
              <a:rPr lang="en-US" altLang="de-DE" sz="1540" b="0" u="none" strike="noStrike" dirty="0" err="1">
                <a:solidFill>
                  <a:schemeClr val="dk1"/>
                </a:solidFill>
                <a:effectLst/>
                <a:uFillTx/>
                <a:latin typeface="TT Fors"/>
              </a:rPr>
              <a:t>белата линија</a:t>
            </a:r>
            <a:endParaRPr lang="en-US" altLang="de-DE" sz="154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37" name="Textfeld 13"/>
          <p:cNvSpPr/>
          <p:nvPr/>
        </p:nvSpPr>
        <p:spPr>
          <a:xfrm>
            <a:off x="540000" y="576000"/>
            <a:ext cx="3676680" cy="828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de-DE" sz="1800" b="0" u="none" strike="noStrike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Практикувајте одржливо управување со водите</a:t>
            </a: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pic>
        <p:nvPicPr>
          <p:cNvPr id="38" name="Grafik 37"/>
          <p:cNvPicPr/>
          <p:nvPr/>
        </p:nvPicPr>
        <p:blipFill>
          <a:blip r:embed="rId2"/>
          <a:stretch>
            <a:fillRect/>
          </a:stretch>
        </p:blipFill>
        <p:spPr>
          <a:xfrm>
            <a:off x="3780000" y="287640"/>
            <a:ext cx="3061800" cy="12445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hteck 8"/>
          <p:cNvSpPr/>
          <p:nvPr/>
        </p:nvSpPr>
        <p:spPr>
          <a:xfrm>
            <a:off x="360" y="360"/>
            <a:ext cx="7019280" cy="990540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98" name="Textfeld 14"/>
          <p:cNvSpPr/>
          <p:nvPr/>
        </p:nvSpPr>
        <p:spPr>
          <a:xfrm>
            <a:off x="214314" y="1167130"/>
            <a:ext cx="6643326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10500" b="1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  <a:sym typeface="+mn-ea"/>
              </a:rPr>
              <a:t>КАРТИЧКА СО УЛОГА</a:t>
            </a:r>
            <a:endParaRPr lang="de-DE" sz="10500" b="1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100" name="Textfeld 4"/>
          <p:cNvSpPr/>
          <p:nvPr/>
        </p:nvSpPr>
        <p:spPr>
          <a:xfrm>
            <a:off x="965880" y="618120"/>
            <a:ext cx="4957560" cy="248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48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Фабрика за автомобили</a:t>
            </a:r>
            <a:endParaRPr lang="de-DE" sz="4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01" name="Textfeld 5"/>
          <p:cNvSpPr/>
          <p:nvPr/>
        </p:nvSpPr>
        <p:spPr>
          <a:xfrm>
            <a:off x="965880" y="178200"/>
            <a:ext cx="4957560" cy="457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ЗАСЕГНАТА СТРАНА</a:t>
            </a:r>
          </a:p>
        </p:txBody>
      </p:sp>
      <p:sp>
        <p:nvSpPr>
          <p:cNvPr id="102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103" name="Textfeld 7"/>
          <p:cNvSpPr/>
          <p:nvPr/>
        </p:nvSpPr>
        <p:spPr>
          <a:xfrm>
            <a:off x="1184760" y="2863050"/>
            <a:ext cx="4519800" cy="1473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нуди најмногу работни места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вработени</a:t>
            </a: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: 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луѓе од регионот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најважен економски фактор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1447560" y="2220430"/>
            <a:ext cx="4257000" cy="6426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ПОТРЕБНА ВОДА ЗА 3 ГОДИНИ</a:t>
            </a: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: </a:t>
            </a:r>
            <a:b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</a:b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9 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НИВОА</a:t>
            </a: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860BE684-2EF1-AFBA-9FED-2E536EF2C2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880" y="2215878"/>
            <a:ext cx="651725" cy="6517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hteck 3"/>
          <p:cNvSpPr/>
          <p:nvPr/>
        </p:nvSpPr>
        <p:spPr>
          <a:xfrm>
            <a:off x="729360" y="0"/>
            <a:ext cx="5399280" cy="990540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107" name="Textfeld 4"/>
          <p:cNvSpPr/>
          <p:nvPr/>
        </p:nvSpPr>
        <p:spPr>
          <a:xfrm>
            <a:off x="965880" y="618120"/>
            <a:ext cx="4957560" cy="193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6000" b="0" u="none" strike="noStrike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Жителите на Зеленци</a:t>
            </a:r>
            <a:r>
              <a:rPr lang="de-DE" sz="6000" b="0" u="none" strike="noStrike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08" name="Textfeld 5"/>
          <p:cNvSpPr/>
          <p:nvPr/>
        </p:nvSpPr>
        <p:spPr>
          <a:xfrm>
            <a:off x="965880" y="178200"/>
            <a:ext cx="4957560" cy="457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2400" b="0" u="none" strike="noStrike">
                <a:solidFill>
                  <a:srgbClr val="6BCBDE"/>
                </a:solidFill>
                <a:effectLst/>
                <a:uFillTx/>
                <a:latin typeface="TT Fors Bold"/>
                <a:ea typeface="DejaVu Sans"/>
              </a:rPr>
              <a:t>ЗАСЕГНАТА СТРАНА</a:t>
            </a:r>
          </a:p>
        </p:txBody>
      </p:sp>
      <p:sp>
        <p:nvSpPr>
          <p:cNvPr id="109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110" name="Textfeld 7"/>
          <p:cNvSpPr/>
          <p:nvPr/>
        </p:nvSpPr>
        <p:spPr>
          <a:xfrm>
            <a:off x="1184760" y="3240000"/>
            <a:ext cx="4519800" cy="313563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750" indent="-285750" defTabSz="457200">
              <a:lnSpc>
                <a:spcPct val="100000"/>
              </a:lnSpc>
              <a:buClr>
                <a:srgbClr val="F5DF4D"/>
              </a:buClr>
              <a:buFont typeface="Arial" panose="020B0604020202020204"/>
              <a:buChar char="•"/>
            </a:pPr>
            <a:r>
              <a:rPr lang="en-US" altLang="en-US" sz="1800" b="0" u="none" strike="noStrike">
                <a:solidFill>
                  <a:srgbClr val="F5DF4D"/>
                </a:solidFill>
                <a:effectLst/>
                <a:uFillTx/>
                <a:latin typeface="TT Fors"/>
                <a:ea typeface="DejaVu Sans"/>
              </a:rPr>
              <a:t>сакате одржливо управување со водата</a:t>
            </a: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F5DF4D"/>
              </a:buClr>
              <a:buFont typeface="Arial" panose="020B0604020202020204"/>
              <a:buChar char="•"/>
            </a:pPr>
            <a:r>
              <a:rPr lang="en-US" altLang="en-US" sz="1800" b="0" u="none" strike="noStrike">
                <a:solidFill>
                  <a:srgbClr val="F5DF4D"/>
                </a:solidFill>
                <a:effectLst/>
                <a:uFillTx/>
                <a:latin typeface="TT Fors"/>
                <a:ea typeface="DejaVu Sans"/>
              </a:rPr>
              <a:t>половина од вас со генерации се тесно поврзани со сточарската фарма</a:t>
            </a: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F5DF4D"/>
              </a:buClr>
              <a:buFont typeface="Arial" panose="020B0604020202020204"/>
              <a:buChar char="•"/>
            </a:pPr>
            <a:r>
              <a:rPr lang="en-US" altLang="en-US" sz="1800" b="0" u="none" strike="noStrike">
                <a:solidFill>
                  <a:srgbClr val="F5DF4D"/>
                </a:solidFill>
                <a:effectLst/>
                <a:uFillTx/>
                <a:latin typeface="TT Fors"/>
                <a:ea typeface="DejaVu Sans"/>
              </a:rPr>
              <a:t>многумина вложуваат големи напори за одржлив живот и справување со недостигот на вода во регионот</a:t>
            </a: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12" name="Rechteck 111"/>
          <p:cNvSpPr/>
          <p:nvPr/>
        </p:nvSpPr>
        <p:spPr>
          <a:xfrm>
            <a:off x="1470240" y="2692440"/>
            <a:ext cx="4289400" cy="6426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en-US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ПОТРЕБНА ВОДА ЗА 3 ГОДИНИ</a:t>
            </a:r>
            <a:r>
              <a:rPr lang="en-US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: </a:t>
            </a:r>
            <a:br>
              <a:rPr lang="en-US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</a:br>
            <a:r>
              <a:rPr lang="en-US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6 </a:t>
            </a:r>
            <a:r>
              <a:rPr lang="en-US" altLang="en-US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НИВОА</a:t>
            </a:r>
          </a:p>
        </p:txBody>
      </p:sp>
      <p:pic>
        <p:nvPicPr>
          <p:cNvPr id="2" name="Grafik 3" descr="Wasser mit einfarbiger Füllung">
            <a:extLst>
              <a:ext uri="{FF2B5EF4-FFF2-40B4-BE49-F238E27FC236}">
                <a16:creationId xmlns:a16="http://schemas.microsoft.com/office/drawing/2014/main" id="{6058A1AD-C01E-BAD3-EF96-2E500149A2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880" y="2747594"/>
            <a:ext cx="595143" cy="59514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114" name="Textfeld 4"/>
          <p:cNvSpPr/>
          <p:nvPr/>
        </p:nvSpPr>
        <p:spPr>
          <a:xfrm>
            <a:off x="965880" y="618120"/>
            <a:ext cx="4957560" cy="23660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4400" b="0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Сточарска фарма</a:t>
            </a:r>
            <a:endParaRPr lang="de-DE" sz="60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15" name="Textfeld 5"/>
          <p:cNvSpPr/>
          <p:nvPr/>
        </p:nvSpPr>
        <p:spPr>
          <a:xfrm>
            <a:off x="965880" y="178200"/>
            <a:ext cx="4957560" cy="457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2400" b="0" u="none" strike="noStrike">
                <a:solidFill>
                  <a:srgbClr val="66C3A8"/>
                </a:solidFill>
                <a:effectLst/>
                <a:uFillTx/>
                <a:latin typeface="TT Fors Bold"/>
                <a:ea typeface="DejaVu Sans"/>
              </a:rPr>
              <a:t>ЗАСЕГНАТА СТРАНА</a:t>
            </a:r>
            <a:endParaRPr lang="de-DE" sz="24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16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117" name="Textfeld 7"/>
          <p:cNvSpPr/>
          <p:nvPr/>
        </p:nvSpPr>
        <p:spPr>
          <a:xfrm>
            <a:off x="1168740" y="2984130"/>
            <a:ext cx="4519800" cy="25819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4-та генерација семеен бизнис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важен економски фактор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вработени</a:t>
            </a: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: 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некои луѓе од регионот и многу сезонски работници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пасиштата за добитокот зависат од здраво мочуриште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18" name="Textfeld 1"/>
          <p:cNvSpPr/>
          <p:nvPr/>
        </p:nvSpPr>
        <p:spPr>
          <a:xfrm>
            <a:off x="965880" y="178200"/>
            <a:ext cx="4957560" cy="457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endParaRPr lang="en-US" altLang="de-DE" sz="2400" b="0" u="none" strike="noStrike">
              <a:solidFill>
                <a:srgbClr val="66C3A8"/>
              </a:solidFill>
              <a:effectLst/>
              <a:uFillTx/>
              <a:latin typeface="TT Fors Bold"/>
              <a:ea typeface="DejaVu Sans"/>
            </a:endParaRPr>
          </a:p>
        </p:txBody>
      </p:sp>
      <p:sp>
        <p:nvSpPr>
          <p:cNvPr id="119" name="Rechteck 118"/>
          <p:cNvSpPr/>
          <p:nvPr/>
        </p:nvSpPr>
        <p:spPr>
          <a:xfrm>
            <a:off x="1453797" y="2251330"/>
            <a:ext cx="4508280" cy="6426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ПОТРЕБНА ВОДА ЗА 3 ГОДИНИ</a:t>
            </a: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: </a:t>
            </a:r>
            <a:b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</a:b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6 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НИВОА</a:t>
            </a:r>
          </a:p>
        </p:txBody>
      </p:sp>
      <p:pic>
        <p:nvPicPr>
          <p:cNvPr id="2" name="Grafik 3" descr="Wasser mit einfarbiger Füllung">
            <a:extLst>
              <a:ext uri="{FF2B5EF4-FFF2-40B4-BE49-F238E27FC236}">
                <a16:creationId xmlns:a16="http://schemas.microsoft.com/office/drawing/2014/main" id="{E7B2D174-43E6-9F20-CF93-BC861D568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0022" y="2251330"/>
            <a:ext cx="595143" cy="59514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122" name="Textfeld 4"/>
          <p:cNvSpPr/>
          <p:nvPr/>
        </p:nvSpPr>
        <p:spPr>
          <a:xfrm>
            <a:off x="965880" y="618120"/>
            <a:ext cx="4957560" cy="1442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4400" b="0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Заштитено мочуриште</a:t>
            </a:r>
          </a:p>
        </p:txBody>
      </p:sp>
      <p:sp>
        <p:nvSpPr>
          <p:cNvPr id="123" name="Textfeld 5"/>
          <p:cNvSpPr/>
          <p:nvPr/>
        </p:nvSpPr>
        <p:spPr>
          <a:xfrm>
            <a:off x="965880" y="178200"/>
            <a:ext cx="4957560" cy="46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  <a:ea typeface="DejaVu Sans"/>
            </a:endParaRPr>
          </a:p>
        </p:txBody>
      </p:sp>
      <p:sp>
        <p:nvSpPr>
          <p:cNvPr id="124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125" name="Textfeld 7"/>
          <p:cNvSpPr/>
          <p:nvPr/>
        </p:nvSpPr>
        <p:spPr>
          <a:xfrm>
            <a:off x="1168740" y="2810905"/>
            <a:ext cx="4519800" cy="28587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еколошки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вредно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недопреното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мочуриште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е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релевантно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за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полнење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на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подземните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води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функционира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единствено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со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барем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две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нивоа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на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вода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285750" indent="-285750" defTabSz="457200">
              <a:lnSpc>
                <a:spcPct val="100000"/>
              </a:lnSpc>
              <a:buClr>
                <a:srgbClr val="BB244A"/>
              </a:buClr>
              <a:buFont typeface="Arial" panose="020B0604020202020204"/>
              <a:buChar char="•"/>
            </a:pP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ако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пресуши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,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само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половина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од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наведената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вода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може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да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се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altLang="en-US" sz="1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дистрибуира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126" name="Rechteck 125"/>
          <p:cNvSpPr/>
          <p:nvPr/>
        </p:nvSpPr>
        <p:spPr>
          <a:xfrm>
            <a:off x="1409040" y="2179450"/>
            <a:ext cx="4719240" cy="6426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ПОТРЕБНА ВОДА ЗА 3 ГОДИНИ</a:t>
            </a: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: 6 </a:t>
            </a:r>
            <a:r>
              <a:rPr lang="en-US" alt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НИВОА</a:t>
            </a:r>
          </a:p>
        </p:txBody>
      </p:sp>
      <p:sp>
        <p:nvSpPr>
          <p:cNvPr id="2" name="Textfeld 5">
            <a:extLst>
              <a:ext uri="{FF2B5EF4-FFF2-40B4-BE49-F238E27FC236}">
                <a16:creationId xmlns:a16="http://schemas.microsoft.com/office/drawing/2014/main" id="{E9D3099B-F90C-366F-CCE6-3758148A17AE}"/>
              </a:ext>
            </a:extLst>
          </p:cNvPr>
          <p:cNvSpPr/>
          <p:nvPr/>
        </p:nvSpPr>
        <p:spPr>
          <a:xfrm>
            <a:off x="965880" y="178200"/>
            <a:ext cx="4957560" cy="457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ЗАСЕГНАТА СТРАНА</a:t>
            </a:r>
          </a:p>
        </p:txBody>
      </p:sp>
      <p:pic>
        <p:nvPicPr>
          <p:cNvPr id="3" name="Grafik 2" descr="Wasser mit einfarbiger Füllung">
            <a:extLst>
              <a:ext uri="{FF2B5EF4-FFF2-40B4-BE49-F238E27FC236}">
                <a16:creationId xmlns:a16="http://schemas.microsoft.com/office/drawing/2014/main" id="{A775CCD9-EAD3-6128-DF69-6E66D8F3BC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028" y="2166725"/>
            <a:ext cx="651725" cy="6517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38"/>
          <p:cNvSpPr/>
          <p:nvPr/>
        </p:nvSpPr>
        <p:spPr>
          <a:xfrm>
            <a:off x="1080000" y="612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  <a:ea typeface="DejaVu Sans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1188000" y="619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6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2700000" y="612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  <a:ea typeface="DejaVu Sans"/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2808000" y="6192000"/>
            <a:ext cx="61164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6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1080000" y="288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  <a:ea typeface="DejaVu Sans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1188000" y="2988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4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2700000" y="288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  <a:ea typeface="DejaVu Sans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2808000" y="295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4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1080000" y="450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  <a:ea typeface="DejaVu Sans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1188000" y="457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5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2700000" y="450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  <a:ea typeface="DejaVu Sans"/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2808000" y="457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5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pic>
        <p:nvPicPr>
          <p:cNvPr id="57" name="Grafik 56"/>
          <p:cNvPicPr/>
          <p:nvPr/>
        </p:nvPicPr>
        <p:blipFill>
          <a:blip r:embed="rId2"/>
          <a:stretch>
            <a:fillRect/>
          </a:stretch>
        </p:blipFill>
        <p:spPr>
          <a:xfrm>
            <a:off x="3780000" y="395640"/>
            <a:ext cx="3061800" cy="1244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" name="Rechteck 57"/>
          <p:cNvSpPr/>
          <p:nvPr/>
        </p:nvSpPr>
        <p:spPr>
          <a:xfrm>
            <a:off x="540000" y="1640520"/>
            <a:ext cx="3911040" cy="550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de-DE" sz="1500" b="0" u="none" strike="noStrike" dirty="0" err="1">
                <a:solidFill>
                  <a:srgbClr val="000000"/>
                </a:solidFill>
                <a:effectLst/>
                <a:uFillTx/>
                <a:latin typeface="TT Fors"/>
                <a:ea typeface="Microsoft YaHei" panose="020B0503020204020204" charset="-122"/>
              </a:rPr>
              <a:t>Коцка со вода</a:t>
            </a:r>
            <a:r>
              <a:rPr lang="de-DE" sz="1500" b="0" u="none" strike="noStrike" dirty="0">
                <a:solidFill>
                  <a:srgbClr val="000000"/>
                </a:solidFill>
                <a:effectLst/>
                <a:uFillTx/>
                <a:latin typeface="TT Fors"/>
                <a:ea typeface="Microsoft YaHei" panose="020B0503020204020204" charset="-122"/>
              </a:rPr>
              <a:t>,</a:t>
            </a:r>
            <a:endParaRPr lang="de-DE" sz="15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en-US" altLang="de-DE" sz="1500" b="0" u="none" strike="noStrike" dirty="0" err="1">
                <a:solidFill>
                  <a:srgbClr val="000000"/>
                </a:solidFill>
                <a:effectLst/>
                <a:uFillTx/>
                <a:latin typeface="TT Fors"/>
                <a:ea typeface="Microsoft YaHei" panose="020B0503020204020204" charset="-122"/>
              </a:rPr>
              <a:t>печатете на самолеплива хартија</a:t>
            </a:r>
            <a:endParaRPr lang="en-US" altLang="de-DE" sz="15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pic>
        <p:nvPicPr>
          <p:cNvPr id="59" name="Grafik 224" descr="Schere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3668000">
            <a:off x="613066" y="2346508"/>
            <a:ext cx="354240" cy="354240"/>
          </a:xfrm>
          <a:prstGeom prst="rect">
            <a:avLst/>
          </a:prstGeom>
          <a:noFill/>
        </p:spPr>
      </p:pic>
      <p:sp>
        <p:nvSpPr>
          <p:cNvPr id="60" name="Gerader Verbinder 4"/>
          <p:cNvSpPr/>
          <p:nvPr/>
        </p:nvSpPr>
        <p:spPr>
          <a:xfrm>
            <a:off x="935626" y="2533708"/>
            <a:ext cx="1093320" cy="360"/>
          </a:xfrm>
          <a:prstGeom prst="line">
            <a:avLst/>
          </a:prstGeom>
          <a:ln w="9360">
            <a:solidFill>
              <a:srgbClr val="00000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t" anchorCtr="1">
            <a:noAutofit/>
          </a:bodyPr>
          <a:lstStyle/>
          <a:p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  <a:ea typeface="DejaVu Sans"/>
            </a:endParaRPr>
          </a:p>
        </p:txBody>
      </p:sp>
      <p:sp>
        <p:nvSpPr>
          <p:cNvPr id="61" name="Textfeld 2"/>
          <p:cNvSpPr/>
          <p:nvPr/>
        </p:nvSpPr>
        <p:spPr>
          <a:xfrm>
            <a:off x="540000" y="576000"/>
            <a:ext cx="3676680" cy="828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de-DE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  <a:sym typeface="+mn-ea"/>
              </a:rPr>
              <a:t>Практикувајте одржливо управување со водите</a:t>
            </a: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pic>
        <p:nvPicPr>
          <p:cNvPr id="2" name="Grafik 3" descr="Wasser mit einfarbiger Füllung">
            <a:extLst>
              <a:ext uri="{FF2B5EF4-FFF2-40B4-BE49-F238E27FC236}">
                <a16:creationId xmlns:a16="http://schemas.microsoft.com/office/drawing/2014/main" id="{FF644313-4C75-D015-96F7-23A5D2820A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52140" y="3079543"/>
            <a:ext cx="826200" cy="826200"/>
          </a:xfrm>
          <a:prstGeom prst="rect">
            <a:avLst/>
          </a:prstGeom>
        </p:spPr>
      </p:pic>
      <p:pic>
        <p:nvPicPr>
          <p:cNvPr id="3" name="Grafik 3" descr="Wasser mit einfarbiger Füllung">
            <a:extLst>
              <a:ext uri="{FF2B5EF4-FFF2-40B4-BE49-F238E27FC236}">
                <a16:creationId xmlns:a16="http://schemas.microsoft.com/office/drawing/2014/main" id="{A10A6380-7FFF-256F-339B-E8F0F65C9C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70115" y="3079543"/>
            <a:ext cx="826200" cy="826200"/>
          </a:xfrm>
          <a:prstGeom prst="rect">
            <a:avLst/>
          </a:prstGeom>
        </p:spPr>
      </p:pic>
      <p:pic>
        <p:nvPicPr>
          <p:cNvPr id="4" name="Grafik 3" descr="Wasser mit einfarbiger Füllung">
            <a:extLst>
              <a:ext uri="{FF2B5EF4-FFF2-40B4-BE49-F238E27FC236}">
                <a16:creationId xmlns:a16="http://schemas.microsoft.com/office/drawing/2014/main" id="{08F4A9D0-2F88-7118-0879-32AD56AB1B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52140" y="4699543"/>
            <a:ext cx="826200" cy="826200"/>
          </a:xfrm>
          <a:prstGeom prst="rect">
            <a:avLst/>
          </a:prstGeom>
        </p:spPr>
      </p:pic>
      <p:pic>
        <p:nvPicPr>
          <p:cNvPr id="5" name="Grafik 3" descr="Wasser mit einfarbiger Füllung">
            <a:extLst>
              <a:ext uri="{FF2B5EF4-FFF2-40B4-BE49-F238E27FC236}">
                <a16:creationId xmlns:a16="http://schemas.microsoft.com/office/drawing/2014/main" id="{F8DA4836-FDC0-EE84-65DD-B3D002716F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90860" y="4701995"/>
            <a:ext cx="826200" cy="826200"/>
          </a:xfrm>
          <a:prstGeom prst="rect">
            <a:avLst/>
          </a:prstGeom>
        </p:spPr>
      </p:pic>
      <p:pic>
        <p:nvPicPr>
          <p:cNvPr id="6" name="Grafik 3" descr="Wasser mit einfarbiger Füllung">
            <a:extLst>
              <a:ext uri="{FF2B5EF4-FFF2-40B4-BE49-F238E27FC236}">
                <a16:creationId xmlns:a16="http://schemas.microsoft.com/office/drawing/2014/main" id="{FF60114E-BD50-4130-C7FA-2B966CC9EC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65446" y="6288454"/>
            <a:ext cx="826200" cy="826200"/>
          </a:xfrm>
          <a:prstGeom prst="rect">
            <a:avLst/>
          </a:prstGeom>
        </p:spPr>
      </p:pic>
      <p:pic>
        <p:nvPicPr>
          <p:cNvPr id="7" name="Grafik 3" descr="Wasser mit einfarbiger Füllung">
            <a:extLst>
              <a:ext uri="{FF2B5EF4-FFF2-40B4-BE49-F238E27FC236}">
                <a16:creationId xmlns:a16="http://schemas.microsoft.com/office/drawing/2014/main" id="{5EFD188F-E83A-6696-1429-51D2217BFD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62698" y="6288454"/>
            <a:ext cx="826200" cy="82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hteck 1"/>
          <p:cNvSpPr/>
          <p:nvPr/>
        </p:nvSpPr>
        <p:spPr>
          <a:xfrm>
            <a:off x="9360" y="-5760"/>
            <a:ext cx="6848280" cy="990540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63" name="Textfeld 6"/>
          <p:cNvSpPr/>
          <p:nvPr/>
        </p:nvSpPr>
        <p:spPr>
          <a:xfrm>
            <a:off x="965880" y="618120"/>
            <a:ext cx="495756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36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Фабрика </a:t>
            </a:r>
            <a:r>
              <a:rPr lang="en-US" altLang="de-DE" sz="3600" b="0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за</a:t>
            </a:r>
            <a:r>
              <a:rPr lang="en-US" altLang="de-DE" sz="36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r>
              <a:rPr lang="en-US" altLang="de-DE" sz="3600" b="0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автомобили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64" name="Textfeld 8"/>
          <p:cNvSpPr/>
          <p:nvPr/>
        </p:nvSpPr>
        <p:spPr>
          <a:xfrm>
            <a:off x="965880" y="178200"/>
            <a:ext cx="4957560" cy="457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КАРТИЧКА СО УЛОГА</a:t>
            </a:r>
          </a:p>
        </p:txBody>
      </p:sp>
      <p:sp>
        <p:nvSpPr>
          <p:cNvPr id="65" name="Textfeld 9"/>
          <p:cNvSpPr/>
          <p:nvPr/>
        </p:nvSpPr>
        <p:spPr>
          <a:xfrm>
            <a:off x="500220" y="1746065"/>
            <a:ext cx="5857560" cy="604122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BB244A"/>
              </a:buClr>
            </a:pPr>
            <a:r>
              <a:rPr lang="en-US" altLang="en-US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Вие сте сопственик на фабриката за автомобили. Сакате да произведувате електрични автомобили. Тврдите дека повеќе не сте конкурентни без електрични автомобили и дека ова е климатски </a:t>
            </a:r>
            <a:r>
              <a:rPr lang="en-US" altLang="en-US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прифатливо</a:t>
            </a:r>
            <a:r>
              <a:rPr lang="en-US" altLang="en-US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64235" lvl="4"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000000"/>
              </a:buClr>
              <a:buSzPct val="45000"/>
            </a:pPr>
            <a:r>
              <a:rPr lang="en-US" altLang="en-US" sz="26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ПОТРЕБНА ВОДА ВО ПРОСЕК</a:t>
            </a:r>
            <a:r>
              <a:rPr lang="en-US" sz="26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br>
              <a:rPr sz="2600" dirty="0"/>
            </a:b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3 </a:t>
            </a:r>
            <a:r>
              <a:rPr lang="en-US" alt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нивоа </a:t>
            </a: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/ </a:t>
            </a:r>
            <a:r>
              <a:rPr lang="en-US" altLang="en-US" sz="26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годишно</a:t>
            </a: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864235" lvl="4" defTabSz="457200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altLang="en-US" sz="24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ВЗАЕМНИ ВРСКИ</a:t>
            </a:r>
            <a:r>
              <a:rPr lang="en-US" sz="24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mk-MK" sz="2400" b="1" u="none" strike="noStrike" dirty="0">
              <a:solidFill>
                <a:srgbClr val="BB244A"/>
              </a:solidFill>
              <a:effectLst/>
              <a:uFillTx/>
              <a:latin typeface="TT Fors Bold"/>
              <a:ea typeface="DejaVu Sans"/>
            </a:endParaRPr>
          </a:p>
          <a:p>
            <a:pPr marL="864235" lvl="4" defTabSz="457200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altLang="en-US" sz="24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Поради</a:t>
            </a:r>
            <a:r>
              <a:rPr lang="en-US" alt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потребната количина вода, многу зависите од функционално </a:t>
            </a:r>
            <a:r>
              <a:rPr lang="en-US" altLang="en-US" sz="24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мочуриште</a:t>
            </a:r>
            <a:r>
              <a:rPr lang="en-US" alt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endParaRPr lang="mk-MK" altLang="en-US" sz="2400" b="0" u="none" strike="noStrike" dirty="0">
              <a:solidFill>
                <a:srgbClr val="BB244A"/>
              </a:solidFill>
              <a:effectLst/>
              <a:uFillTx/>
              <a:latin typeface="TT Fors"/>
              <a:ea typeface="DejaVu Sans"/>
            </a:endParaRPr>
          </a:p>
          <a:p>
            <a:pPr marL="864235" lvl="4" defTabSz="457200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altLang="en-US" sz="24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Им</a:t>
            </a:r>
            <a:r>
              <a:rPr lang="en-US" alt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носите економско богатство на жителите во форма на даночни приходи и работни </a:t>
            </a:r>
            <a:r>
              <a:rPr lang="en-US" altLang="en-US" sz="24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места</a:t>
            </a:r>
            <a:r>
              <a:rPr 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66" name="Textfeld 19"/>
          <p:cNvSpPr/>
          <p:nvPr/>
        </p:nvSpPr>
        <p:spPr>
          <a:xfrm>
            <a:off x="204840" y="8146016"/>
            <a:ext cx="6363385" cy="1568206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en-US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УБЕДЕТЕ ГИ ДРУГИТЕ ЗАСЕГНАТИ СТРАНИ ДЕКА ВИ Е ПОТРЕБНА ВОДАТА ЗА ПРОИЗВОДСТВО НА АВТОМОБИЛИ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!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064C4E95-1C90-53B9-C1C4-29FBCC2E5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780" y="3440143"/>
            <a:ext cx="826200" cy="826200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1B12D4F4-4C63-8457-5EC0-C522D2D12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5379" y="4749411"/>
            <a:ext cx="640050" cy="658559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E66C2D64-BA29-7A69-4282-740F6F95E6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738930" y="4707542"/>
            <a:ext cx="640050" cy="65855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hteck 5"/>
          <p:cNvSpPr/>
          <p:nvPr/>
        </p:nvSpPr>
        <p:spPr>
          <a:xfrm>
            <a:off x="-18000" y="0"/>
            <a:ext cx="6857640" cy="990540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70" name="Textfeld 3"/>
          <p:cNvSpPr/>
          <p:nvPr/>
        </p:nvSpPr>
        <p:spPr>
          <a:xfrm>
            <a:off x="211455" y="617855"/>
            <a:ext cx="6268085" cy="1689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4400" b="0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Сточарска фарма</a:t>
            </a:r>
            <a:endParaRPr lang="de-DE" sz="60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71" name="Textfeld 10"/>
          <p:cNvSpPr/>
          <p:nvPr/>
        </p:nvSpPr>
        <p:spPr>
          <a:xfrm>
            <a:off x="965880" y="178200"/>
            <a:ext cx="4957560" cy="457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2400" b="0" u="none" strike="noStrike" dirty="0">
                <a:solidFill>
                  <a:srgbClr val="66C3A8"/>
                </a:solidFill>
                <a:effectLst/>
                <a:uFillTx/>
                <a:latin typeface="TT Fors Bold"/>
                <a:ea typeface="DejaVu Sans"/>
              </a:rPr>
              <a:t>КАРТИЧКА СО УЛОГА</a:t>
            </a:r>
          </a:p>
        </p:txBody>
      </p:sp>
      <p:sp>
        <p:nvSpPr>
          <p:cNvPr id="72" name="Textfeld 11"/>
          <p:cNvSpPr/>
          <p:nvPr/>
        </p:nvSpPr>
        <p:spPr>
          <a:xfrm>
            <a:off x="760545" y="1557527"/>
            <a:ext cx="5718995" cy="613355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BB244A"/>
              </a:buClr>
            </a:pPr>
            <a:r>
              <a:rPr lang="en-US" alt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Вие сте семејство сопственици на сточаркса фарма. Сакате да одгледувате што е можно повеќе добиток. Тука сте со генерации</a:t>
            </a:r>
            <a:r>
              <a:rPr 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647700" lvl="3"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000000"/>
              </a:buClr>
              <a:buSzPct val="45000"/>
            </a:pPr>
            <a:r>
              <a:rPr lang="en-US" altLang="en-US" sz="26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ПОТРЕБНА ВОДА ВО ПРОСЕК</a:t>
            </a:r>
            <a:r>
              <a:rPr lang="en-US" sz="26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br>
              <a:rPr sz="2600" dirty="0"/>
            </a:b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2 </a:t>
            </a:r>
            <a:r>
              <a:rPr lang="en-US" alt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нивоа </a:t>
            </a: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/ </a:t>
            </a:r>
            <a:r>
              <a:rPr lang="en-US" alt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годишно</a:t>
            </a: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647700" lvl="3"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000000"/>
              </a:buClr>
              <a:buSzPct val="45000"/>
            </a:pPr>
            <a:r>
              <a:rPr lang="en-US" altLang="en-US" sz="26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ВЗАЕМНИ ВРСКИ</a:t>
            </a:r>
            <a:r>
              <a:rPr lang="en-US" sz="26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br>
              <a:rPr sz="2600" dirty="0"/>
            </a:br>
            <a:r>
              <a:rPr lang="en-US" alt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Зависите од мочуриштето</a:t>
            </a: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 </a:t>
            </a:r>
            <a:r>
              <a:rPr lang="en-US" altLang="en-US" sz="2600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  <a:sym typeface="+mn-ea"/>
              </a:rPr>
              <a:t>Им носите економско богатство на жителите во форма на даночни приходи и работни места</a:t>
            </a: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 </a:t>
            </a:r>
            <a:r>
              <a:rPr lang="en-US" alt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Некои од жителите работат на фармата</a:t>
            </a:r>
            <a:r>
              <a:rPr lang="en-US" sz="2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73" name="Textfeld 12"/>
          <p:cNvSpPr/>
          <p:nvPr/>
        </p:nvSpPr>
        <p:spPr>
          <a:xfrm>
            <a:off x="645740" y="8134956"/>
            <a:ext cx="5833800" cy="1565910"/>
          </a:xfrm>
          <a:prstGeom prst="rect">
            <a:avLst/>
          </a:prstGeom>
          <a:noFill/>
          <a:ln w="6480">
            <a:solidFill>
              <a:srgbClr val="BF00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en-US" sz="2400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  <a:sym typeface="+mn-ea"/>
              </a:rPr>
              <a:t>УБЕДЕТЕ ГИ ДРУГИТЕ ЗАСЕГНАТИ СТРАНИ ДЕКА ВИ Е ПОТРЕБНА ВОДАТА ЗА СТОЧАРСКАТА ФАРМА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!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A916E259-C8BA-4580-AAD3-7F8C2C5BD6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0448" y="3169640"/>
            <a:ext cx="826200" cy="826200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94B343F5-F107-111C-8F85-31DCECD796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7450" y="4858526"/>
            <a:ext cx="658559" cy="658559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55A1898C-0A8A-B7AC-8D31-33496E18EA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811002" y="4816658"/>
            <a:ext cx="658559" cy="65855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hteck 7"/>
          <p:cNvSpPr/>
          <p:nvPr/>
        </p:nvSpPr>
        <p:spPr>
          <a:xfrm>
            <a:off x="360" y="360"/>
            <a:ext cx="7019280" cy="990540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 dirty="0">
              <a:solidFill>
                <a:schemeClr val="lt1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77" name="Textfeld 16"/>
          <p:cNvSpPr/>
          <p:nvPr/>
        </p:nvSpPr>
        <p:spPr>
          <a:xfrm>
            <a:off x="965880" y="618120"/>
            <a:ext cx="4957560" cy="193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6000" b="0" u="none" strike="noStrike" dirty="0" err="1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Жителите</a:t>
            </a:r>
            <a:r>
              <a:rPr lang="en-US" altLang="de-DE" sz="60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 </a:t>
            </a:r>
            <a:r>
              <a:rPr lang="en-US" altLang="de-DE" sz="6000" b="0" u="none" strike="noStrike" dirty="0" err="1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на</a:t>
            </a:r>
            <a:r>
              <a:rPr lang="en-US" altLang="de-DE" sz="60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 </a:t>
            </a:r>
            <a:r>
              <a:rPr lang="en-US" altLang="de-DE" sz="6000" b="0" u="none" strike="noStrike" dirty="0" err="1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Зеленци</a:t>
            </a:r>
            <a:r>
              <a:rPr lang="de-DE" sz="60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78" name="Textfeld 17"/>
          <p:cNvSpPr/>
          <p:nvPr/>
        </p:nvSpPr>
        <p:spPr>
          <a:xfrm>
            <a:off x="965880" y="178200"/>
            <a:ext cx="4957560" cy="457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2400" b="0" u="none" strike="noStrike">
                <a:solidFill>
                  <a:srgbClr val="6BCBDE"/>
                </a:solidFill>
                <a:effectLst/>
                <a:uFillTx/>
                <a:latin typeface="TT Fors Bold"/>
                <a:ea typeface="DejaVu Sans"/>
              </a:rPr>
              <a:t>КАРТИЧКА СО УЛОГА</a:t>
            </a:r>
          </a:p>
        </p:txBody>
      </p:sp>
      <p:sp>
        <p:nvSpPr>
          <p:cNvPr id="79" name="Textfeld 18"/>
          <p:cNvSpPr/>
          <p:nvPr/>
        </p:nvSpPr>
        <p:spPr>
          <a:xfrm>
            <a:off x="679110" y="2880836"/>
            <a:ext cx="5939640" cy="53948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BB244A"/>
              </a:buClr>
            </a:pPr>
            <a:r>
              <a:rPr lang="en-US" altLang="en-US" sz="20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Вие сте жители на Зеленци</a:t>
            </a:r>
            <a:r>
              <a:rPr lang="en-US" sz="20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. </a:t>
            </a:r>
            <a:r>
              <a:rPr lang="en-US" altLang="en-US" sz="20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Сакате доволно вода за сопствените потреби</a:t>
            </a:r>
            <a:r>
              <a:rPr lang="en-US" sz="20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. </a:t>
            </a:r>
            <a:r>
              <a:rPr lang="en-US" altLang="en-US" sz="20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Многумина од вас вложуваат големи напори за одржлив живот и справување со недостигот на вода во регионот</a:t>
            </a:r>
            <a:r>
              <a:rPr lang="en-US" sz="20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. </a:t>
            </a:r>
            <a:endParaRPr lang="de-DE" sz="20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431800" lvl="2"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000000"/>
              </a:buClr>
              <a:buSzPct val="45000"/>
            </a:pPr>
            <a:r>
              <a:rPr lang="en-US" altLang="en-US" sz="2600" b="1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  <a:t>ПОТРЕБНА ВОДА ВО ПРОСЕК</a:t>
            </a:r>
            <a:r>
              <a:rPr lang="en-US" sz="2600" b="1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  <a:t> </a:t>
            </a:r>
            <a:br>
              <a:rPr lang="en-US" sz="2600" b="0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</a:br>
            <a:r>
              <a:rPr lang="en-US" sz="26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2 </a:t>
            </a:r>
            <a:r>
              <a:rPr lang="en-US" altLang="en-US" sz="26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нивоа </a:t>
            </a:r>
            <a:r>
              <a:rPr lang="en-US" sz="26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/ </a:t>
            </a:r>
            <a:r>
              <a:rPr lang="en-US" altLang="en-US" sz="2600" b="0" u="none" strike="noStrike" dirty="0" err="1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годишно</a:t>
            </a: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431800" lvl="2"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000000"/>
              </a:buClr>
              <a:buSzPct val="45000"/>
            </a:pPr>
            <a:r>
              <a:rPr lang="en-US" altLang="en-US" sz="2600" b="1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  <a:t>ВЗАЕМНИ ВРСКИ</a:t>
            </a:r>
            <a:r>
              <a:rPr lang="en-US" sz="2600" b="1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  <a:t> </a:t>
            </a:r>
            <a:br>
              <a:rPr sz="2600" dirty="0"/>
            </a:br>
            <a:r>
              <a:rPr lang="en-US" altLang="en-US" sz="26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Многу зависите од функционално мочуриште</a:t>
            </a:r>
            <a:r>
              <a:rPr lang="en-US" sz="26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. </a:t>
            </a:r>
            <a:r>
              <a:rPr lang="en-US" altLang="en-US" sz="26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Половина од вас сте цврсто поврзани со сточарската фарма со генерации</a:t>
            </a:r>
            <a:r>
              <a:rPr lang="en-US" sz="26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.</a:t>
            </a: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80" name="Textfeld 21"/>
          <p:cNvSpPr/>
          <p:nvPr/>
        </p:nvSpPr>
        <p:spPr>
          <a:xfrm>
            <a:off x="510550" y="8360499"/>
            <a:ext cx="6108200" cy="1198875"/>
          </a:xfrm>
          <a:prstGeom prst="rect">
            <a:avLst/>
          </a:prstGeom>
          <a:noFill/>
          <a:ln w="0">
            <a:solidFill>
              <a:srgbClr val="F5DF4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en-US" sz="2400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  <a:sym typeface="+mn-ea"/>
              </a:rPr>
              <a:t>УБЕДЕТЕ ГИ ДРУГИТЕ ЗАСЕГНАТИ СТРАНИ ДЕКА ВИ Е ПОТРЕБНА ВОДАТА ЗА ЖИТЕЛИТЕ!</a:t>
            </a:r>
            <a:endParaRPr lang="en-US" altLang="en-US" sz="2400" b="0" u="none" strike="noStrike" dirty="0">
              <a:solidFill>
                <a:srgbClr val="FFFF00"/>
              </a:solidFill>
              <a:effectLst/>
              <a:uFillTx/>
              <a:latin typeface="TT Fors Bold"/>
              <a:ea typeface="DejaVu Sans"/>
              <a:sym typeface="+mn-ea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C5C670BF-7C7C-BFDB-0406-FFB1C66DFE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189" y="4728183"/>
            <a:ext cx="826200" cy="826200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63BFA6CB-8DE6-C8C2-7520-5B12577713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9830" y="5778919"/>
            <a:ext cx="658559" cy="658559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CAF75A90-4DE2-1415-03E4-AAC9099632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593382" y="5737051"/>
            <a:ext cx="658559" cy="65855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hteck 9"/>
          <p:cNvSpPr/>
          <p:nvPr/>
        </p:nvSpPr>
        <p:spPr>
          <a:xfrm>
            <a:off x="0" y="0"/>
            <a:ext cx="6893640" cy="994176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84" name="Textfeld 22"/>
          <p:cNvSpPr/>
          <p:nvPr/>
        </p:nvSpPr>
        <p:spPr>
          <a:xfrm>
            <a:off x="720000" y="636035"/>
            <a:ext cx="5514340" cy="193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6000" b="0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Заштитено</a:t>
            </a:r>
            <a:r>
              <a:rPr lang="en-US" alt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r>
              <a:rPr lang="en-US" altLang="de-DE" sz="6000" b="0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мочуриште</a:t>
            </a:r>
            <a:endParaRPr lang="en-US" altLang="de-DE" sz="6000" b="0" u="none" strike="noStrike" dirty="0">
              <a:solidFill>
                <a:srgbClr val="BB244A"/>
              </a:solidFill>
              <a:effectLst/>
              <a:uFillTx/>
              <a:latin typeface="TT Fors Bold"/>
              <a:ea typeface="DejaVu Sans"/>
            </a:endParaRPr>
          </a:p>
        </p:txBody>
      </p:sp>
      <p:sp>
        <p:nvSpPr>
          <p:cNvPr id="85" name="Textfeld 23"/>
          <p:cNvSpPr/>
          <p:nvPr/>
        </p:nvSpPr>
        <p:spPr>
          <a:xfrm>
            <a:off x="965880" y="178200"/>
            <a:ext cx="4957560" cy="46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 panose="020B0604020202020204"/>
              <a:ea typeface="DejaVu Sans"/>
            </a:endParaRPr>
          </a:p>
        </p:txBody>
      </p:sp>
      <p:sp>
        <p:nvSpPr>
          <p:cNvPr id="86" name="Textfeld 25"/>
          <p:cNvSpPr/>
          <p:nvPr/>
        </p:nvSpPr>
        <p:spPr>
          <a:xfrm>
            <a:off x="965880" y="178200"/>
            <a:ext cx="4957560" cy="4578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2400" b="0" u="none" strike="noStrike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КАРТИЧКА СО УЛОГА</a:t>
            </a:r>
          </a:p>
        </p:txBody>
      </p:sp>
      <p:sp>
        <p:nvSpPr>
          <p:cNvPr id="87" name="Textfeld 24"/>
          <p:cNvSpPr/>
          <p:nvPr/>
        </p:nvSpPr>
        <p:spPr>
          <a:xfrm>
            <a:off x="615600" y="2988065"/>
            <a:ext cx="5864040" cy="514867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BB244A"/>
              </a:buClr>
            </a:pPr>
            <a:r>
              <a:rPr lang="en-US" alt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Вие сте член на иницијатива која се бори за заштита на мочуриштето</a:t>
            </a:r>
            <a:r>
              <a:rPr 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 </a:t>
            </a:r>
            <a:r>
              <a:rPr lang="en-US" alt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Свесни сте за важната улога на мочуриштето, за секого</a:t>
            </a:r>
            <a:r>
              <a:rPr lang="en-US" sz="24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647700" lvl="3"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000000"/>
              </a:buClr>
              <a:buSzPct val="45000"/>
            </a:pPr>
            <a:r>
              <a:rPr lang="en-US" altLang="en-US" sz="28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ПОТРЕБНА ВОДА ВО ПРОСЕК</a:t>
            </a:r>
            <a:r>
              <a:rPr lang="en-US" sz="28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br>
              <a:rPr sz="2800" dirty="0"/>
            </a:b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2 </a:t>
            </a:r>
            <a:r>
              <a:rPr lang="en-US" alt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нивоа </a:t>
            </a: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/ </a:t>
            </a:r>
            <a:r>
              <a:rPr lang="en-US" altLang="en-US" sz="2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годишно</a:t>
            </a:r>
            <a:endParaRPr lang="de-DE" sz="2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  <a:p>
            <a:pPr marL="647700" lvl="3" defTabSz="45720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Clr>
                <a:srgbClr val="000000"/>
              </a:buClr>
              <a:buSzPct val="45000"/>
            </a:pPr>
            <a:r>
              <a:rPr lang="en-US" altLang="en-US" sz="28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ВЗАЕМНИ ВРСКИ</a:t>
            </a:r>
            <a:r>
              <a:rPr lang="en-US" sz="28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br>
              <a:rPr sz="2800" dirty="0"/>
            </a:br>
            <a:r>
              <a:rPr lang="en-US" alt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Сите зависат од мочуриштето</a:t>
            </a: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 </a:t>
            </a:r>
            <a:r>
              <a:rPr lang="en-US" alt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Ако пресуши, играта </a:t>
            </a:r>
            <a:r>
              <a:rPr lang="en-US" altLang="en-US" sz="28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завршува</a:t>
            </a:r>
            <a:r>
              <a:rPr lang="en-US" alt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endParaRPr lang="de-DE" sz="28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sp>
        <p:nvSpPr>
          <p:cNvPr id="88" name="Textfeld 26"/>
          <p:cNvSpPr/>
          <p:nvPr/>
        </p:nvSpPr>
        <p:spPr>
          <a:xfrm>
            <a:off x="552780" y="8336135"/>
            <a:ext cx="5759640" cy="1198875"/>
          </a:xfrm>
          <a:prstGeom prst="rect">
            <a:avLst/>
          </a:prstGeom>
          <a:noFill/>
          <a:ln w="6480">
            <a:solidFill>
              <a:srgbClr val="BF00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en-US" sz="2400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  <a:sym typeface="+mn-ea"/>
              </a:rPr>
              <a:t>УБЕДЕТЕ ГИ ДРУГИТЕ ЗАСЕГНАТИ СТРАНИ ДЕКА ВИ Е ПОТРЕБНА ВОДАТА ЗА МОЧУРИШТЕТО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!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085F035C-466F-3B82-BD13-5B6CD36E7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780" y="4808300"/>
            <a:ext cx="826200" cy="826200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0E6D2CB0-140C-860F-D061-FABAC99250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4107" y="6347691"/>
            <a:ext cx="658559" cy="658559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89EDDE51-F891-B62B-CD27-BA297AE77E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797659" y="6305823"/>
            <a:ext cx="658559" cy="65855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hteck 4"/>
          <p:cNvSpPr/>
          <p:nvPr/>
        </p:nvSpPr>
        <p:spPr>
          <a:xfrm>
            <a:off x="18000" y="0"/>
            <a:ext cx="6857640" cy="990540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92" name="Textfeld 20"/>
          <p:cNvSpPr/>
          <p:nvPr/>
        </p:nvSpPr>
        <p:spPr>
          <a:xfrm>
            <a:off x="232132" y="1129348"/>
            <a:ext cx="6429375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10500" b="1" dirty="0">
                <a:solidFill>
                  <a:srgbClr val="66C3A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TT Fors Bold"/>
                <a:ea typeface="DejaVu Sans"/>
                <a:sym typeface="+mn-ea"/>
              </a:rPr>
              <a:t>КАРТИЧКА СО УЛОГА</a:t>
            </a:r>
            <a:endParaRPr lang="en-US" altLang="de-DE" sz="10500" b="1" u="none" strike="noStrike" dirty="0">
              <a:solidFill>
                <a:srgbClr val="66C3A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TT Fors Bold"/>
              <a:ea typeface="DejaVu Sans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hteck 2"/>
          <p:cNvSpPr/>
          <p:nvPr/>
        </p:nvSpPr>
        <p:spPr>
          <a:xfrm>
            <a:off x="9360" y="-5760"/>
            <a:ext cx="6848280" cy="990540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94" name="Textfeld 15"/>
          <p:cNvSpPr/>
          <p:nvPr/>
        </p:nvSpPr>
        <p:spPr>
          <a:xfrm>
            <a:off x="142240" y="1077278"/>
            <a:ext cx="6573520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10500" b="1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КАРТИЧКА СО УЛОГА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eck 10"/>
          <p:cNvSpPr/>
          <p:nvPr/>
        </p:nvSpPr>
        <p:spPr>
          <a:xfrm>
            <a:off x="0" y="0"/>
            <a:ext cx="6893640" cy="994176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 panose="020F0502020204030204"/>
              <a:ea typeface="DejaVu Sans"/>
            </a:endParaRPr>
          </a:p>
        </p:txBody>
      </p:sp>
      <p:sp>
        <p:nvSpPr>
          <p:cNvPr id="96" name="Textfeld 27"/>
          <p:cNvSpPr/>
          <p:nvPr/>
        </p:nvSpPr>
        <p:spPr>
          <a:xfrm>
            <a:off x="250666" y="841057"/>
            <a:ext cx="6356667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altLang="de-DE" sz="10500" b="1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  <a:sym typeface="+mn-ea"/>
              </a:rPr>
              <a:t>КАРТИЧКА СО УЛОГА</a:t>
            </a:r>
            <a:endParaRPr lang="de-DE" sz="10500" b="1" u="none" strike="noStrike" dirty="0">
              <a:solidFill>
                <a:srgbClr val="000000"/>
              </a:solidFill>
              <a:effectLst/>
              <a:uFillTx/>
              <a:latin typeface="Arial" panose="020B0604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553</Words>
  <Application>Microsoft Office PowerPoint</Application>
  <PresentationFormat>A4-Papier (210 x 297 mm)</PresentationFormat>
  <Paragraphs>82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14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Office Theme</vt:lpstr>
      <vt:lpstr>Office Theme</vt:lpstr>
      <vt:lpstr>Office Theme</vt:lpstr>
      <vt:lpstr>Уптатства за печатење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92</cp:revision>
  <cp:lastPrinted>2025-08-18T14:39:00Z</cp:lastPrinted>
  <dcterms:created xsi:type="dcterms:W3CDTF">2025-01-17T12:37:00Z</dcterms:created>
  <dcterms:modified xsi:type="dcterms:W3CDTF">2025-11-05T16:50:51Z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A4-Papier (210 x 297 mm)</vt:lpwstr>
  </property>
  <property fmtid="{D5CDD505-2E9C-101B-9397-08002B2CF9AE}" pid="3" name="Slides">
    <vt:r8>5</vt:r8>
  </property>
  <property fmtid="{D5CDD505-2E9C-101B-9397-08002B2CF9AE}" pid="4" name="ICV">
    <vt:lpwstr>ED6FB4ECE8A34078A88E2780D3EC8836_12</vt:lpwstr>
  </property>
  <property fmtid="{D5CDD505-2E9C-101B-9397-08002B2CF9AE}" pid="5" name="KSOProductBuildVer">
    <vt:lpwstr>1033-12.2.0.22549</vt:lpwstr>
  </property>
</Properties>
</file>